
<file path=[Content_Types].xml><?xml version="1.0" encoding="utf-8"?>
<Types xmlns="http://schemas.openxmlformats.org/package/2006/content-types">
  <Default Extension="jpeg" ContentType="image/jpeg"/>
  <Default Extension="m4a" ContentType="audi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6"/>
  </p:notesMasterIdLst>
  <p:sldIdLst>
    <p:sldId id="286" r:id="rId2"/>
    <p:sldId id="294" r:id="rId3"/>
    <p:sldId id="295" r:id="rId4"/>
    <p:sldId id="301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53746"/>
    <a:srgbClr val="EA7600"/>
    <a:srgbClr val="9AF67A"/>
    <a:srgbClr val="85F45E"/>
    <a:srgbClr val="E7B8F6"/>
    <a:srgbClr val="F4D2FE"/>
    <a:srgbClr val="F7B635"/>
    <a:srgbClr val="E2AAF4"/>
    <a:srgbClr val="F1C6FE"/>
    <a:srgbClr val="F9B1E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B6CCC97-E71A-46AF-BF0B-9CED261066AF}" v="12" dt="2020-04-02T18:15:21.660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871" autoAdjust="0"/>
    <p:restoredTop sz="94249" autoAdjust="0"/>
  </p:normalViewPr>
  <p:slideViewPr>
    <p:cSldViewPr snapToGrid="0">
      <p:cViewPr varScale="1">
        <p:scale>
          <a:sx n="68" d="100"/>
          <a:sy n="68" d="100"/>
        </p:scale>
        <p:origin x="1050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microsoft.com/office/2015/10/relationships/revisionInfo" Target="revisionInfo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ECC001-2C7A-4C2A-8B06-705CA02DC7C6}" type="datetimeFigureOut">
              <a:rPr lang="en-GB" smtClean="0"/>
              <a:t>07/04/2020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3873E03-7F6C-40B1-9C82-92C8804404E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62705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Ask children up to label some temperatures on the thermometer.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3873E03-7F6C-40B1-9C82-92C8804404E5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7023370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3873E03-7F6C-40B1-9C82-92C8804404E5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106458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3873E03-7F6C-40B1-9C82-92C8804404E5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4747681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Children </a:t>
            </a:r>
            <a:r>
              <a: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can now go on to do differentiated GROUP ACTIVITIES. You can find Hamilton’s group activities in this unit’s TEACHING AND GROUP ACTIVITIES download.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WT:  Label temperatures on a thermometer, then use this image to calculate falls in temperature.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ARE/GD:  Draw vertical number lines to help calculate rises and falls in temperature.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3873E03-7F6C-40B1-9C82-92C8804404E5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75516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://www.hamilton-trust.org.uk/" TargetMode="Externa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Year 6 Shape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0EE811-478C-4958-8104-2A70B5A1961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18754010"/>
      </p:ext>
    </p:extLst>
  </p:cSld>
  <p:clrMapOvr>
    <a:masterClrMapping/>
  </p:clrMapOvr>
  <p:hf hd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Year 6 Shape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0EE811-478C-4958-8104-2A70B5A1961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116252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Year 6 Shape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0EE811-478C-4958-8104-2A70B5A1961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751584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0FB96D1F-83BC-4887-89A5-175B6E6C68B9}"/>
              </a:ext>
            </a:extLst>
          </p:cNvPr>
          <p:cNvSpPr/>
          <p:nvPr userDrawn="1"/>
        </p:nvSpPr>
        <p:spPr>
          <a:xfrm>
            <a:off x="-53107" y="6221405"/>
            <a:ext cx="9197108" cy="657069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50" b="1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413BC91-F6D0-4DC8-B0B8-6E7E7FAB663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17" name="Slide Number Placeholder 16">
            <a:extLst>
              <a:ext uri="{FF2B5EF4-FFF2-40B4-BE49-F238E27FC236}">
                <a16:creationId xmlns:a16="http://schemas.microsoft.com/office/drawing/2014/main" id="{5D9A2E24-96C9-44BE-881E-97F4ADE190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185487" y="6367375"/>
            <a:ext cx="719921" cy="365125"/>
          </a:xfrm>
        </p:spPr>
        <p:txBody>
          <a:bodyPr/>
          <a:lstStyle>
            <a:lvl1pPr algn="ctr">
              <a:defRPr sz="1200" b="0">
                <a:solidFill>
                  <a:srgbClr val="EA7600"/>
                </a:solidFill>
                <a:latin typeface="+mn-lt"/>
              </a:defRPr>
            </a:lvl1pPr>
          </a:lstStyle>
          <a:p>
            <a:fld id="{BA0EE811-478C-4958-8104-2A70B5A19611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D89D1CB2-11BF-434A-9AE8-BEAF97E774D6}"/>
              </a:ext>
            </a:extLst>
          </p:cNvPr>
          <p:cNvSpPr/>
          <p:nvPr userDrawn="1"/>
        </p:nvSpPr>
        <p:spPr>
          <a:xfrm>
            <a:off x="810410" y="6390463"/>
            <a:ext cx="168135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en-GB" sz="1200" b="0" dirty="0">
                <a:solidFill>
                  <a:srgbClr val="EA7600"/>
                </a:solidFill>
              </a:rPr>
              <a:t>© </a:t>
            </a:r>
            <a:r>
              <a:rPr lang="en-GB" sz="1200" b="0" dirty="0">
                <a:solidFill>
                  <a:srgbClr val="EA7600"/>
                </a:solidFill>
                <a:hlinkClick r:id="rId2"/>
              </a:rPr>
              <a:t>hamilton-trust.org.uk</a:t>
            </a:r>
            <a:endParaRPr lang="en-GB" sz="1200" b="0" dirty="0">
              <a:solidFill>
                <a:srgbClr val="EA7600"/>
              </a:solidFill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251EBB7B-6C39-48C7-850C-99BEC78CA162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058" y="6091747"/>
            <a:ext cx="775846" cy="721945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D89D1CB2-11BF-434A-9AE8-BEAF97E774D6}"/>
              </a:ext>
            </a:extLst>
          </p:cNvPr>
          <p:cNvSpPr/>
          <p:nvPr userDrawn="1"/>
        </p:nvSpPr>
        <p:spPr>
          <a:xfrm>
            <a:off x="8468381" y="6390461"/>
            <a:ext cx="56637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en-GB" sz="1200" b="0" dirty="0">
                <a:solidFill>
                  <a:srgbClr val="EA7600"/>
                </a:solidFill>
              </a:rPr>
              <a:t>Year 5</a:t>
            </a:r>
          </a:p>
        </p:txBody>
      </p:sp>
    </p:spTree>
    <p:extLst>
      <p:ext uri="{BB962C8B-B14F-4D97-AF65-F5344CB8AC3E}">
        <p14:creationId xmlns:p14="http://schemas.microsoft.com/office/powerpoint/2010/main" val="8421408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Year 6 Shape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0EE811-478C-4958-8104-2A70B5A1961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631847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Year 6 Shape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0EE811-478C-4958-8104-2A70B5A1961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917761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Year 6 Shape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0EE811-478C-4958-8104-2A70B5A1961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867705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Year 6 Shape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0EE811-478C-4958-8104-2A70B5A1961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824691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Year 6 Shape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0EE811-478C-4958-8104-2A70B5A1961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661725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Year 6 Shape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0EE811-478C-4958-8104-2A70B5A1961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480320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Year 6 Shape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0EE811-478C-4958-8104-2A70B5A1961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866419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Year 6 Shape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0EE811-478C-4958-8104-2A70B5A1961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117128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21000">
              <a:schemeClr val="bg1">
                <a:lumMod val="95000"/>
              </a:schemeClr>
            </a:gs>
            <a:gs pos="0">
              <a:schemeClr val="accent1">
                <a:lumMod val="20000"/>
                <a:lumOff val="80000"/>
              </a:schemeClr>
            </a:gs>
            <a:gs pos="100000">
              <a:schemeClr val="accent1">
                <a:lumMod val="40000"/>
                <a:lumOff val="6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Year 6 Shape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0EE811-478C-4958-8104-2A70B5A1961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282761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microsoft.com/office/2007/relationships/media" Target="../media/media2.m4a"/><Relationship Id="rId7" Type="http://schemas.openxmlformats.org/officeDocument/2006/relationships/image" Target="../media/image2.png"/><Relationship Id="rId2" Type="http://schemas.microsoft.com/office/2007/relationships/media" Target="../media/media1.m4a"/><Relationship Id="rId1" Type="http://schemas.openxmlformats.org/officeDocument/2006/relationships/audio" Target="NULL" TargetMode="External"/><Relationship Id="rId6" Type="http://schemas.openxmlformats.org/officeDocument/2006/relationships/notesSlide" Target="../notesSlides/notesSlide1.xml"/><Relationship Id="rId5" Type="http://schemas.openxmlformats.org/officeDocument/2006/relationships/slideLayout" Target="../slideLayouts/slideLayout12.xml"/><Relationship Id="rId10" Type="http://schemas.openxmlformats.org/officeDocument/2006/relationships/image" Target="../media/image5.png"/><Relationship Id="rId4" Type="http://schemas.microsoft.com/office/2007/relationships/media" Target="../media/media3.m4a"/><Relationship Id="rId9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microsoft.com/office/2007/relationships/media" Target="../media/media5.m4a"/><Relationship Id="rId7" Type="http://schemas.openxmlformats.org/officeDocument/2006/relationships/image" Target="../media/image7.png"/><Relationship Id="rId2" Type="http://schemas.microsoft.com/office/2007/relationships/media" Target="../media/media4.m4a"/><Relationship Id="rId1" Type="http://schemas.openxmlformats.org/officeDocument/2006/relationships/audio" Target="NULL" TargetMode="External"/><Relationship Id="rId6" Type="http://schemas.openxmlformats.org/officeDocument/2006/relationships/image" Target="../media/image6.png"/><Relationship Id="rId5" Type="http://schemas.openxmlformats.org/officeDocument/2006/relationships/notesSlide" Target="../notesSlides/notesSlide2.xml"/><Relationship Id="rId4" Type="http://schemas.openxmlformats.org/officeDocument/2006/relationships/slideLayout" Target="../slideLayouts/slideLayout12.xml"/><Relationship Id="rId9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7" Type="http://schemas.openxmlformats.org/officeDocument/2006/relationships/image" Target="../media/image5.png"/><Relationship Id="rId2" Type="http://schemas.openxmlformats.org/officeDocument/2006/relationships/audio" Target="../media/media6.m4a"/><Relationship Id="rId1" Type="http://schemas.microsoft.com/office/2007/relationships/media" Target="../media/media6.m4a"/><Relationship Id="rId6" Type="http://schemas.openxmlformats.org/officeDocument/2006/relationships/image" Target="../media/image4.png"/><Relationship Id="rId5" Type="http://schemas.openxmlformats.org/officeDocument/2006/relationships/image" Target="../media/image8.png"/><Relationship Id="rId4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7" Type="http://schemas.openxmlformats.org/officeDocument/2006/relationships/image" Target="../media/image5.png"/><Relationship Id="rId2" Type="http://schemas.openxmlformats.org/officeDocument/2006/relationships/audio" Target="../media/media7.m4a"/><Relationship Id="rId1" Type="http://schemas.microsoft.com/office/2007/relationships/media" Target="../media/media7.m4a"/><Relationship Id="rId6" Type="http://schemas.openxmlformats.org/officeDocument/2006/relationships/image" Target="../media/image4.png"/><Relationship Id="rId5" Type="http://schemas.openxmlformats.org/officeDocument/2006/relationships/image" Target="../media/image9.png"/><Relationship Id="rId4" Type="http://schemas.openxmlformats.org/officeDocument/2006/relationships/notesSlide" Target="../notesSlides/notesSlide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F464F550-2C93-45CC-B5FF-6E5A128CC7B6}"/>
              </a:ext>
            </a:extLst>
          </p:cNvPr>
          <p:cNvGrpSpPr/>
          <p:nvPr/>
        </p:nvGrpSpPr>
        <p:grpSpPr>
          <a:xfrm>
            <a:off x="882704" y="531099"/>
            <a:ext cx="1419225" cy="5610225"/>
            <a:chOff x="882704" y="531099"/>
            <a:chExt cx="1419225" cy="5610225"/>
          </a:xfrm>
        </p:grpSpPr>
        <p:pic>
          <p:nvPicPr>
            <p:cNvPr id="2" name="Picture 1">
              <a:extLst>
                <a:ext uri="{FF2B5EF4-FFF2-40B4-BE49-F238E27FC236}">
                  <a16:creationId xmlns:a16="http://schemas.microsoft.com/office/drawing/2014/main" id="{D84B657F-8BEF-45CE-A9BF-8952ADAFE387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882704" y="531099"/>
              <a:ext cx="1419225" cy="5610225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6E614973-7B6E-4A57-BFB4-F98674819574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941696" y="2585542"/>
              <a:ext cx="533186" cy="552450"/>
            </a:xfrm>
            <a:prstGeom prst="rect">
              <a:avLst/>
            </a:prstGeom>
          </p:spPr>
        </p:pic>
      </p:grpSp>
      <p:sp>
        <p:nvSpPr>
          <p:cNvPr id="8" name="Rectangle 7">
            <a:extLst>
              <a:ext uri="{FF2B5EF4-FFF2-40B4-BE49-F238E27FC236}">
                <a16:creationId xmlns:a16="http://schemas.microsoft.com/office/drawing/2014/main" id="{1F0D71DE-5C79-4255-B479-729B95AEF261}"/>
              </a:ext>
            </a:extLst>
          </p:cNvPr>
          <p:cNvSpPr/>
          <p:nvPr/>
        </p:nvSpPr>
        <p:spPr>
          <a:xfrm>
            <a:off x="79513" y="61090"/>
            <a:ext cx="8455715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375"/>
              </a:spcAft>
              <a:buClr>
                <a:schemeClr val="accent2"/>
              </a:buClr>
              <a:buSzPct val="120000"/>
            </a:pPr>
            <a:r>
              <a:rPr lang="en-GB" sz="1600" b="1" dirty="0">
                <a:solidFill>
                  <a:schemeClr val="accent5">
                    <a:lumMod val="75000"/>
                  </a:schemeClr>
                </a:solidFill>
              </a:rPr>
              <a:t>Use negative numbers in context of temperature; calculate rises and falls in temperature.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16E5E31-094D-4E1D-B7CB-D8EE76837D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0EE811-478C-4958-8104-2A70B5A19611}" type="slidenum">
              <a:rPr lang="en-GB" smtClean="0">
                <a:solidFill>
                  <a:srgbClr val="EA7600"/>
                </a:solidFill>
              </a:rPr>
              <a:pPr/>
              <a:t>1</a:t>
            </a:fld>
            <a:endParaRPr lang="en-GB" dirty="0">
              <a:solidFill>
                <a:srgbClr val="EA7600"/>
              </a:solidFill>
            </a:endParaRPr>
          </a:p>
        </p:txBody>
      </p:sp>
      <p:sp>
        <p:nvSpPr>
          <p:cNvPr id="10" name="Speech Bubble: Rectangle with Corners Rounded 9">
            <a:extLst>
              <a:ext uri="{FF2B5EF4-FFF2-40B4-BE49-F238E27FC236}">
                <a16:creationId xmlns:a16="http://schemas.microsoft.com/office/drawing/2014/main" id="{4BC31B0D-57A7-4124-9DC3-A17EEC3CB64C}"/>
              </a:ext>
            </a:extLst>
          </p:cNvPr>
          <p:cNvSpPr/>
          <p:nvPr/>
        </p:nvSpPr>
        <p:spPr>
          <a:xfrm>
            <a:off x="3020465" y="2451525"/>
            <a:ext cx="3434829" cy="772356"/>
          </a:xfrm>
          <a:prstGeom prst="wedgeRoundRectCallout">
            <a:avLst>
              <a:gd name="adj1" fmla="val -11141"/>
              <a:gd name="adj2" fmla="val 11338"/>
              <a:gd name="adj3" fmla="val 16667"/>
            </a:avLst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/>
            </a:solidFill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defRPr/>
            </a:pPr>
            <a:r>
              <a:rPr lang="en-GB" sz="1600" b="1" dirty="0">
                <a:solidFill>
                  <a:srgbClr val="253746"/>
                </a:solidFill>
              </a:rPr>
              <a:t>As water freezes at 0 degrees Celsius, the temperature will be less than this, e.g. minus 1, minus 2, etc.</a:t>
            </a:r>
            <a:endParaRPr kumimoji="0" lang="en-GB" sz="1600" b="1" i="1" u="none" strike="noStrike" kern="1200" cap="none" spc="0" normalizeH="0" baseline="0" noProof="0" dirty="0">
              <a:ln>
                <a:noFill/>
              </a:ln>
              <a:solidFill>
                <a:srgbClr val="253746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894A1FEC-ECA2-465E-93D8-8D1FD47E8C41}"/>
              </a:ext>
            </a:extLst>
          </p:cNvPr>
          <p:cNvGrpSpPr/>
          <p:nvPr/>
        </p:nvGrpSpPr>
        <p:grpSpPr>
          <a:xfrm>
            <a:off x="3727938" y="660564"/>
            <a:ext cx="3362020" cy="1069762"/>
            <a:chOff x="900835" y="738302"/>
            <a:chExt cx="4482693" cy="1211285"/>
          </a:xfrm>
        </p:grpSpPr>
        <p:sp>
          <p:nvSpPr>
            <p:cNvPr id="12" name="Speech Bubble: Rectangle with Corners Rounded 11">
              <a:extLst>
                <a:ext uri="{FF2B5EF4-FFF2-40B4-BE49-F238E27FC236}">
                  <a16:creationId xmlns:a16="http://schemas.microsoft.com/office/drawing/2014/main" id="{2732D701-3E92-4E34-90A2-182C1795E85A}"/>
                </a:ext>
              </a:extLst>
            </p:cNvPr>
            <p:cNvSpPr/>
            <p:nvPr/>
          </p:nvSpPr>
          <p:spPr>
            <a:xfrm>
              <a:off x="900835" y="921439"/>
              <a:ext cx="4381106" cy="1028148"/>
            </a:xfrm>
            <a:prstGeom prst="wedgeRoundRectCallout">
              <a:avLst>
                <a:gd name="adj1" fmla="val -75961"/>
                <a:gd name="adj2" fmla="val 55658"/>
                <a:gd name="adj3" fmla="val 16667"/>
              </a:avLst>
            </a:prstGeom>
            <a:solidFill>
              <a:schemeClr val="accent4">
                <a:lumMod val="40000"/>
                <a:lumOff val="60000"/>
              </a:schemeClr>
            </a:solidFill>
            <a:ln>
              <a:solidFill>
                <a:schemeClr val="accent4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lvl="0" algn="ctr">
                <a:defRPr/>
              </a:pPr>
              <a:r>
                <a:rPr lang="en-GB" sz="1600" b="1" dirty="0">
                  <a:solidFill>
                    <a:srgbClr val="253746"/>
                  </a:solidFill>
                </a:rPr>
                <a:t>At what temperature might we see ice beginning to form outside?</a:t>
              </a:r>
              <a:br>
                <a:rPr lang="en-GB" sz="1600" b="1" dirty="0">
                  <a:solidFill>
                    <a:srgbClr val="253746"/>
                  </a:solidFill>
                </a:rPr>
              </a:br>
              <a:r>
                <a:rPr lang="en-GB" sz="1600" b="1" dirty="0">
                  <a:solidFill>
                    <a:srgbClr val="253746"/>
                  </a:solidFill>
                </a:rPr>
                <a:t>Why? </a:t>
              </a:r>
            </a:p>
          </p:txBody>
        </p:sp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0697F35C-F57A-4A2D-B225-A77BB2C4F3D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9" cstate="screen">
              <a:duotone>
                <a:prstClr val="black"/>
                <a:schemeClr val="accent1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075607" y="738302"/>
              <a:ext cx="307921" cy="519866"/>
            </a:xfrm>
            <a:prstGeom prst="rect">
              <a:avLst/>
            </a:prstGeom>
          </p:spPr>
        </p:pic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D4483001-C7A5-49B3-863A-51F743DBE83A}"/>
              </a:ext>
            </a:extLst>
          </p:cNvPr>
          <p:cNvGrpSpPr/>
          <p:nvPr/>
        </p:nvGrpSpPr>
        <p:grpSpPr>
          <a:xfrm>
            <a:off x="3134037" y="4184282"/>
            <a:ext cx="2950980" cy="992429"/>
            <a:chOff x="1347301" y="459524"/>
            <a:chExt cx="3934640" cy="1123720"/>
          </a:xfrm>
        </p:grpSpPr>
        <p:sp>
          <p:nvSpPr>
            <p:cNvPr id="15" name="Speech Bubble: Rectangle with Corners Rounded 14">
              <a:extLst>
                <a:ext uri="{FF2B5EF4-FFF2-40B4-BE49-F238E27FC236}">
                  <a16:creationId xmlns:a16="http://schemas.microsoft.com/office/drawing/2014/main" id="{1CAC810B-59F9-4C4F-BB6D-06A95ED3F01E}"/>
                </a:ext>
              </a:extLst>
            </p:cNvPr>
            <p:cNvSpPr/>
            <p:nvPr/>
          </p:nvSpPr>
          <p:spPr>
            <a:xfrm>
              <a:off x="1347301" y="555097"/>
              <a:ext cx="3934640" cy="1028147"/>
            </a:xfrm>
            <a:prstGeom prst="wedgeRoundRectCallout">
              <a:avLst>
                <a:gd name="adj1" fmla="val 81453"/>
                <a:gd name="adj2" fmla="val -9325"/>
                <a:gd name="adj3" fmla="val 16667"/>
              </a:avLst>
            </a:prstGeom>
            <a:solidFill>
              <a:schemeClr val="accent4">
                <a:lumMod val="40000"/>
                <a:lumOff val="60000"/>
              </a:schemeClr>
            </a:solidFill>
            <a:ln>
              <a:solidFill>
                <a:schemeClr val="accent4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lvl="0" algn="ctr">
                <a:defRPr/>
              </a:pPr>
              <a:r>
                <a:rPr lang="en-GB" sz="1600" b="1" dirty="0">
                  <a:solidFill>
                    <a:srgbClr val="253746"/>
                  </a:solidFill>
                </a:rPr>
                <a:t>Which of the temperatures shown on this thermometer is the coldest?  </a:t>
              </a:r>
            </a:p>
          </p:txBody>
        </p:sp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168FDBA4-7D22-49D6-9A71-9C64A979508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9" cstate="screen">
              <a:duotone>
                <a:prstClr val="black"/>
                <a:schemeClr val="accent1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4955262" y="459524"/>
              <a:ext cx="307921" cy="519865"/>
            </a:xfrm>
            <a:prstGeom prst="rect">
              <a:avLst/>
            </a:prstGeom>
          </p:spPr>
        </p:pic>
      </p:grpSp>
      <p:sp>
        <p:nvSpPr>
          <p:cNvPr id="6" name="Arrow: Right 5">
            <a:extLst>
              <a:ext uri="{FF2B5EF4-FFF2-40B4-BE49-F238E27FC236}">
                <a16:creationId xmlns:a16="http://schemas.microsoft.com/office/drawing/2014/main" id="{64AD8F7C-BFB9-4D11-9EEF-CE4D05C2C2C6}"/>
              </a:ext>
            </a:extLst>
          </p:cNvPr>
          <p:cNvSpPr/>
          <p:nvPr/>
        </p:nvSpPr>
        <p:spPr>
          <a:xfrm rot="10800000">
            <a:off x="2272766" y="2654358"/>
            <a:ext cx="861271" cy="338554"/>
          </a:xfrm>
          <a:prstGeom prst="rightArrow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07B6224A-4B47-4311-BDF2-E42C17549847}"/>
              </a:ext>
            </a:extLst>
          </p:cNvPr>
          <p:cNvSpPr/>
          <p:nvPr/>
        </p:nvSpPr>
        <p:spPr>
          <a:xfrm>
            <a:off x="1767652" y="4620304"/>
            <a:ext cx="547530" cy="587800"/>
          </a:xfrm>
          <a:prstGeom prst="ellipse">
            <a:avLst/>
          </a:prstGeom>
          <a:noFill/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7" name="1">
            <a:hlinkClick r:id="" action="ppaction://media"/>
            <a:extLst>
              <a:ext uri="{FF2B5EF4-FFF2-40B4-BE49-F238E27FC236}">
                <a16:creationId xmlns:a16="http://schemas.microsoft.com/office/drawing/2014/main" id="{5E9169B8-0A8E-4C31-9F97-3A554157FF56}"/>
              </a:ext>
            </a:extLst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r:embed="rId2">
                  <p14:trim st="1516" end="1170.1768"/>
                </p14:media>
              </p:ext>
            </p:extLst>
          </p:nvPr>
        </p:nvPicPr>
        <p:blipFill>
          <a:blip r:embed="rId10"/>
          <a:stretch>
            <a:fillRect/>
          </a:stretch>
        </p:blipFill>
        <p:spPr>
          <a:xfrm>
            <a:off x="-609600" y="395091"/>
            <a:ext cx="609600" cy="609600"/>
          </a:xfrm>
          <a:prstGeom prst="rect">
            <a:avLst/>
          </a:prstGeom>
        </p:spPr>
      </p:pic>
      <p:pic>
        <p:nvPicPr>
          <p:cNvPr id="17" name="2">
            <a:hlinkClick r:id="" action="ppaction://media"/>
            <a:extLst>
              <a:ext uri="{FF2B5EF4-FFF2-40B4-BE49-F238E27FC236}">
                <a16:creationId xmlns:a16="http://schemas.microsoft.com/office/drawing/2014/main" id="{6CBFBAA6-978A-456E-B7BF-A864F81B6617}"/>
              </a:ext>
            </a:extLst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r:embed="rId3">
                  <p14:trim st="838" end="780.9818"/>
                </p14:media>
              </p:ext>
            </p:extLst>
          </p:nvPr>
        </p:nvPicPr>
        <p:blipFill>
          <a:blip r:embed="rId10"/>
          <a:stretch>
            <a:fillRect/>
          </a:stretch>
        </p:blipFill>
        <p:spPr>
          <a:xfrm>
            <a:off x="9318296" y="4567111"/>
            <a:ext cx="609600" cy="609600"/>
          </a:xfrm>
          <a:prstGeom prst="rect">
            <a:avLst/>
          </a:prstGeom>
        </p:spPr>
      </p:pic>
      <p:pic>
        <p:nvPicPr>
          <p:cNvPr id="18" name="3">
            <a:hlinkClick r:id="" action="ppaction://media"/>
            <a:extLst>
              <a:ext uri="{FF2B5EF4-FFF2-40B4-BE49-F238E27FC236}">
                <a16:creationId xmlns:a16="http://schemas.microsoft.com/office/drawing/2014/main" id="{0BD3FE63-F08C-44BB-9062-13A914C5DCD8}"/>
              </a:ext>
            </a:extLst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r:embed="rId4">
                  <p14:trim st="802" end="775.9954"/>
                </p14:media>
              </p:ext>
            </p:extLst>
          </p:nvPr>
        </p:nvPicPr>
        <p:blipFill>
          <a:blip r:embed="rId10"/>
          <a:stretch>
            <a:fillRect/>
          </a:stretch>
        </p:blipFill>
        <p:spPr>
          <a:xfrm>
            <a:off x="9318296" y="5168069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58953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2506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2506"/>
                            </p:stCondLst>
                            <p:childTnLst>
                              <p:par>
                                <p:cTn id="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5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1" dur="15039" fill="hold"/>
                                        <p:tgtEl>
                                          <p:spTgt spid="1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5039"/>
                            </p:stCondLst>
                            <p:childTnLst>
                              <p:par>
                                <p:cTn id="33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4" dur="12964" fill="hold"/>
                                        <p:tgtEl>
                                          <p:spTgt spid="1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35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  <p:audio>
              <p:cMediaNode vol="80000">
                <p:cTn id="36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7"/>
                </p:tgtEl>
              </p:cMediaNode>
            </p:audio>
            <p:audio>
              <p:cMediaNode vol="80000">
                <p:cTn id="3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8"/>
                </p:tgtEl>
              </p:cMediaNode>
            </p:audio>
          </p:childTnLst>
        </p:cTn>
      </p:par>
    </p:tnLst>
    <p:bldLst>
      <p:bldP spid="10" grpId="0" animBg="1"/>
      <p:bldP spid="6" grpId="0" animBg="1"/>
      <p:bldP spid="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1F0D71DE-5C79-4255-B479-729B95AEF261}"/>
              </a:ext>
            </a:extLst>
          </p:cNvPr>
          <p:cNvSpPr/>
          <p:nvPr/>
        </p:nvSpPr>
        <p:spPr>
          <a:xfrm>
            <a:off x="79513" y="61090"/>
            <a:ext cx="8455715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75"/>
              </a:spcAft>
              <a:buClr>
                <a:srgbClr val="ED7D31"/>
              </a:buClr>
              <a:buSzPct val="120000"/>
              <a:buFontTx/>
              <a:buNone/>
              <a:tabLst/>
              <a:defRPr/>
            </a:pPr>
            <a:r>
              <a:rPr kumimoji="0" lang="en-GB" sz="1600" b="1" i="0" u="none" strike="noStrike" kern="1200" cap="none" spc="0" normalizeH="0" baseline="0" noProof="0" dirty="0">
                <a:ln>
                  <a:noFill/>
                </a:ln>
                <a:solidFill>
                  <a:srgbClr val="5B9BD5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Use negative numbers in context of temperature; calculate rises and falls in temperature.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16E5E31-094D-4E1D-B7CB-D8EE76837D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A0EE811-478C-4958-8104-2A70B5A19611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EA76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rgbClr val="EA76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F1F07991-2DA0-49C3-8063-BCE2063ED053}"/>
              </a:ext>
            </a:extLst>
          </p:cNvPr>
          <p:cNvGrpSpPr/>
          <p:nvPr/>
        </p:nvGrpSpPr>
        <p:grpSpPr>
          <a:xfrm>
            <a:off x="3953724" y="1008062"/>
            <a:ext cx="4146906" cy="977464"/>
            <a:chOff x="701946" y="1007867"/>
            <a:chExt cx="4993948" cy="1106776"/>
          </a:xfrm>
        </p:grpSpPr>
        <p:sp>
          <p:nvSpPr>
            <p:cNvPr id="10" name="Speech Bubble: Rectangle with Corners Rounded 9">
              <a:extLst>
                <a:ext uri="{FF2B5EF4-FFF2-40B4-BE49-F238E27FC236}">
                  <a16:creationId xmlns:a16="http://schemas.microsoft.com/office/drawing/2014/main" id="{C1A79261-A800-48E2-8782-B8B041C57BFB}"/>
                </a:ext>
              </a:extLst>
            </p:cNvPr>
            <p:cNvSpPr/>
            <p:nvPr/>
          </p:nvSpPr>
          <p:spPr>
            <a:xfrm>
              <a:off x="701946" y="1007867"/>
              <a:ext cx="4839988" cy="1106776"/>
            </a:xfrm>
            <a:prstGeom prst="wedgeRoundRectCallout">
              <a:avLst>
                <a:gd name="adj1" fmla="val -75961"/>
                <a:gd name="adj2" fmla="val 55658"/>
                <a:gd name="adj3" fmla="val 16667"/>
              </a:avLst>
            </a:prstGeom>
            <a:solidFill>
              <a:schemeClr val="accent4">
                <a:lumMod val="40000"/>
                <a:lumOff val="60000"/>
              </a:schemeClr>
            </a:solidFill>
            <a:ln>
              <a:solidFill>
                <a:schemeClr val="accent4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lvl="0" algn="ctr">
                <a:defRPr/>
              </a:pPr>
              <a:r>
                <a:rPr lang="en-GB" sz="1600" b="1" dirty="0">
                  <a:solidFill>
                    <a:srgbClr val="253746"/>
                  </a:solidFill>
                </a:rPr>
                <a:t>During one day it was 5 °C.</a:t>
              </a:r>
            </a:p>
            <a:p>
              <a:pPr lvl="0" algn="ctr">
                <a:defRPr/>
              </a:pPr>
              <a:r>
                <a:rPr lang="en-GB" sz="1600" b="1" dirty="0">
                  <a:solidFill>
                    <a:srgbClr val="253746"/>
                  </a:solidFill>
                </a:rPr>
                <a:t>At night the temperature fell to minus 5 °C. How many degrees has the temperature fallen? </a:t>
              </a:r>
            </a:p>
          </p:txBody>
        </p:sp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DFA0F4CD-CA3B-485F-AF3D-E0943F6C46F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 cstate="screen">
              <a:duotone>
                <a:prstClr val="black"/>
                <a:schemeClr val="accent1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387973" y="1301321"/>
              <a:ext cx="307921" cy="519867"/>
            </a:xfrm>
            <a:prstGeom prst="rect">
              <a:avLst/>
            </a:prstGeom>
          </p:spPr>
        </p:pic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id="{601CF180-857F-4870-BEFE-A7A9D151EC4B}"/>
              </a:ext>
            </a:extLst>
          </p:cNvPr>
          <p:cNvGrpSpPr/>
          <p:nvPr/>
        </p:nvGrpSpPr>
        <p:grpSpPr>
          <a:xfrm>
            <a:off x="953204" y="399644"/>
            <a:ext cx="1612173" cy="5563834"/>
            <a:chOff x="916042" y="507287"/>
            <a:chExt cx="1612173" cy="565785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pic>
          <p:nvPicPr>
            <p:cNvPr id="2" name="Picture 1">
              <a:extLst>
                <a:ext uri="{FF2B5EF4-FFF2-40B4-BE49-F238E27FC236}">
                  <a16:creationId xmlns:a16="http://schemas.microsoft.com/office/drawing/2014/main" id="{E8F9CD65-6D1F-4A98-A43F-FF395638FC47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916042" y="507287"/>
              <a:ext cx="1352550" cy="5657850"/>
            </a:xfrm>
            <a:prstGeom prst="rect">
              <a:avLst/>
            </a:prstGeom>
          </p:spPr>
        </p:pic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75F06FB3-79FC-4219-969A-D0954BA18AA2}"/>
                </a:ext>
              </a:extLst>
            </p:cNvPr>
            <p:cNvSpPr txBox="1"/>
            <p:nvPr/>
          </p:nvSpPr>
          <p:spPr>
            <a:xfrm>
              <a:off x="1755705" y="1534905"/>
              <a:ext cx="77251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400" b="1" dirty="0">
                  <a:solidFill>
                    <a:srgbClr val="FFFF00"/>
                  </a:solidFill>
                </a:rPr>
                <a:t>5˚C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C545DFAE-0D3B-4ECD-8E7D-00F6B9D96741}"/>
                </a:ext>
              </a:extLst>
            </p:cNvPr>
            <p:cNvSpPr txBox="1"/>
            <p:nvPr/>
          </p:nvSpPr>
          <p:spPr>
            <a:xfrm>
              <a:off x="1657528" y="3673772"/>
              <a:ext cx="77251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400" b="1" dirty="0">
                  <a:solidFill>
                    <a:srgbClr val="FFFF00"/>
                  </a:solidFill>
                </a:rPr>
                <a:t>-5˚C</a:t>
              </a:r>
            </a:p>
          </p:txBody>
        </p:sp>
      </p:grpSp>
      <p:sp>
        <p:nvSpPr>
          <p:cNvPr id="3" name="Freeform: Shape 2">
            <a:extLst>
              <a:ext uri="{FF2B5EF4-FFF2-40B4-BE49-F238E27FC236}">
                <a16:creationId xmlns:a16="http://schemas.microsoft.com/office/drawing/2014/main" id="{4693319B-373C-43F2-BF3B-873C71DDA3D6}"/>
              </a:ext>
            </a:extLst>
          </p:cNvPr>
          <p:cNvSpPr/>
          <p:nvPr/>
        </p:nvSpPr>
        <p:spPr>
          <a:xfrm>
            <a:off x="1107761" y="1658095"/>
            <a:ext cx="411360" cy="1054241"/>
          </a:xfrm>
          <a:custGeom>
            <a:avLst/>
            <a:gdLst>
              <a:gd name="connsiteX0" fmla="*/ 301001 w 411360"/>
              <a:gd name="connsiteY0" fmla="*/ 0 h 1072055"/>
              <a:gd name="connsiteX1" fmla="*/ 1456 w 411360"/>
              <a:gd name="connsiteY1" fmla="*/ 614855 h 1072055"/>
              <a:gd name="connsiteX2" fmla="*/ 411360 w 411360"/>
              <a:gd name="connsiteY2" fmla="*/ 1072055 h 1072055"/>
              <a:gd name="connsiteX3" fmla="*/ 411360 w 411360"/>
              <a:gd name="connsiteY3" fmla="*/ 1072055 h 10720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11360" h="1072055">
                <a:moveTo>
                  <a:pt x="301001" y="0"/>
                </a:moveTo>
                <a:cubicBezTo>
                  <a:pt x="142032" y="218089"/>
                  <a:pt x="-16937" y="436179"/>
                  <a:pt x="1456" y="614855"/>
                </a:cubicBezTo>
                <a:cubicBezTo>
                  <a:pt x="19849" y="793531"/>
                  <a:pt x="411360" y="1072055"/>
                  <a:pt x="411360" y="1072055"/>
                </a:cubicBezTo>
                <a:lnTo>
                  <a:pt x="411360" y="1072055"/>
                </a:lnTo>
              </a:path>
            </a:pathLst>
          </a:custGeom>
          <a:noFill/>
          <a:ln w="28575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63E715F9-B922-414A-BC60-21A98ABD71ED}"/>
              </a:ext>
            </a:extLst>
          </p:cNvPr>
          <p:cNvSpPr/>
          <p:nvPr/>
        </p:nvSpPr>
        <p:spPr>
          <a:xfrm>
            <a:off x="1181331" y="2700917"/>
            <a:ext cx="411360" cy="1054241"/>
          </a:xfrm>
          <a:custGeom>
            <a:avLst/>
            <a:gdLst>
              <a:gd name="connsiteX0" fmla="*/ 301001 w 411360"/>
              <a:gd name="connsiteY0" fmla="*/ 0 h 1072055"/>
              <a:gd name="connsiteX1" fmla="*/ 1456 w 411360"/>
              <a:gd name="connsiteY1" fmla="*/ 614855 h 1072055"/>
              <a:gd name="connsiteX2" fmla="*/ 411360 w 411360"/>
              <a:gd name="connsiteY2" fmla="*/ 1072055 h 1072055"/>
              <a:gd name="connsiteX3" fmla="*/ 411360 w 411360"/>
              <a:gd name="connsiteY3" fmla="*/ 1072055 h 10720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11360" h="1072055">
                <a:moveTo>
                  <a:pt x="301001" y="0"/>
                </a:moveTo>
                <a:cubicBezTo>
                  <a:pt x="142032" y="218089"/>
                  <a:pt x="-16937" y="436179"/>
                  <a:pt x="1456" y="614855"/>
                </a:cubicBezTo>
                <a:cubicBezTo>
                  <a:pt x="19849" y="793531"/>
                  <a:pt x="411360" y="1072055"/>
                  <a:pt x="411360" y="1072055"/>
                </a:cubicBezTo>
                <a:lnTo>
                  <a:pt x="411360" y="1072055"/>
                </a:lnTo>
              </a:path>
            </a:pathLst>
          </a:custGeom>
          <a:noFill/>
          <a:ln w="28575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AB4AAFD1-804E-4A4A-A386-1E43A7B133DB}"/>
              </a:ext>
            </a:extLst>
          </p:cNvPr>
          <p:cNvGrpSpPr/>
          <p:nvPr/>
        </p:nvGrpSpPr>
        <p:grpSpPr>
          <a:xfrm>
            <a:off x="3704897" y="2437580"/>
            <a:ext cx="3284967" cy="842962"/>
            <a:chOff x="933173" y="704399"/>
            <a:chExt cx="4379955" cy="954480"/>
          </a:xfrm>
        </p:grpSpPr>
        <p:sp>
          <p:nvSpPr>
            <p:cNvPr id="15" name="Speech Bubble: Rectangle with Corners Rounded 14">
              <a:extLst>
                <a:ext uri="{FF2B5EF4-FFF2-40B4-BE49-F238E27FC236}">
                  <a16:creationId xmlns:a16="http://schemas.microsoft.com/office/drawing/2014/main" id="{FBC1F3CA-1DCC-4E9C-A696-CD213A1E70A1}"/>
                </a:ext>
              </a:extLst>
            </p:cNvPr>
            <p:cNvSpPr/>
            <p:nvPr/>
          </p:nvSpPr>
          <p:spPr>
            <a:xfrm>
              <a:off x="933173" y="704399"/>
              <a:ext cx="4348770" cy="954480"/>
            </a:xfrm>
            <a:prstGeom prst="wedgeRoundRectCallout">
              <a:avLst>
                <a:gd name="adj1" fmla="val -75961"/>
                <a:gd name="adj2" fmla="val 55658"/>
                <a:gd name="adj3" fmla="val 16667"/>
              </a:avLst>
            </a:prstGeom>
            <a:solidFill>
              <a:schemeClr val="accent4">
                <a:lumMod val="40000"/>
                <a:lumOff val="60000"/>
              </a:schemeClr>
            </a:solidFill>
            <a:ln>
              <a:solidFill>
                <a:schemeClr val="accent4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lvl="0" algn="ctr">
                <a:defRPr/>
              </a:pPr>
              <a:r>
                <a:rPr lang="en-GB" sz="1600" b="1" dirty="0">
                  <a:solidFill>
                    <a:srgbClr val="253746"/>
                  </a:solidFill>
                </a:rPr>
                <a:t>How many degrees had it fallen when it got to zero? </a:t>
              </a:r>
            </a:p>
            <a:p>
              <a:pPr lvl="0" algn="ctr">
                <a:defRPr/>
              </a:pPr>
              <a:r>
                <a:rPr lang="en-GB" sz="1600" b="1" dirty="0">
                  <a:solidFill>
                    <a:srgbClr val="253746"/>
                  </a:solidFill>
                </a:rPr>
                <a:t>And then? </a:t>
              </a:r>
            </a:p>
          </p:txBody>
        </p:sp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CE322703-880F-4164-8120-AE14D137E64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 cstate="screen">
              <a:duotone>
                <a:prstClr val="black"/>
                <a:schemeClr val="accent1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005207" y="1139012"/>
              <a:ext cx="307921" cy="519866"/>
            </a:xfrm>
            <a:prstGeom prst="rect">
              <a:avLst/>
            </a:prstGeom>
          </p:spPr>
        </p:pic>
      </p:grp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ED985797-F67F-4F08-8298-F925AE89DEAE}"/>
              </a:ext>
            </a:extLst>
          </p:cNvPr>
          <p:cNvSpPr/>
          <p:nvPr/>
        </p:nvSpPr>
        <p:spPr>
          <a:xfrm>
            <a:off x="2874903" y="3967507"/>
            <a:ext cx="5875201" cy="1350972"/>
          </a:xfrm>
          <a:prstGeom prst="roundRect">
            <a:avLst/>
          </a:prstGeom>
          <a:solidFill>
            <a:schemeClr val="bg1"/>
          </a:solidFill>
          <a:ln w="28575"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200" dirty="0">
                <a:solidFill>
                  <a:srgbClr val="C00000"/>
                </a:solidFill>
              </a:rPr>
              <a:t>The temperature drops 5°C between 5 and 0°C,</a:t>
            </a:r>
            <a:br>
              <a:rPr lang="en-GB" sz="2200" dirty="0">
                <a:solidFill>
                  <a:srgbClr val="C00000"/>
                </a:solidFill>
              </a:rPr>
            </a:br>
            <a:r>
              <a:rPr lang="en-GB" sz="2200" dirty="0">
                <a:solidFill>
                  <a:srgbClr val="C00000"/>
                </a:solidFill>
              </a:rPr>
              <a:t>then drops another 5° to reach -5°C. </a:t>
            </a:r>
          </a:p>
          <a:p>
            <a:pPr algn="ctr"/>
            <a:r>
              <a:rPr lang="en-GB" sz="2200" b="1" dirty="0">
                <a:solidFill>
                  <a:srgbClr val="C00000"/>
                </a:solidFill>
              </a:rPr>
              <a:t>It’s fallen 10˚C in total.</a:t>
            </a:r>
          </a:p>
        </p:txBody>
      </p:sp>
      <p:pic>
        <p:nvPicPr>
          <p:cNvPr id="17" name="1">
            <a:hlinkClick r:id="" action="ppaction://media"/>
            <a:extLst>
              <a:ext uri="{FF2B5EF4-FFF2-40B4-BE49-F238E27FC236}">
                <a16:creationId xmlns:a16="http://schemas.microsoft.com/office/drawing/2014/main" id="{3B771660-5554-48F8-8B4D-03564A867B33}"/>
              </a:ext>
            </a:extLst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r:embed="rId2">
                  <p14:trim st="1085" end="724.0702"/>
                </p14:media>
              </p:ext>
            </p:extLst>
          </p:nvPr>
        </p:nvPicPr>
        <p:blipFill>
          <a:blip r:embed="rId9"/>
          <a:stretch>
            <a:fillRect/>
          </a:stretch>
        </p:blipFill>
        <p:spPr>
          <a:xfrm>
            <a:off x="9431469" y="410195"/>
            <a:ext cx="609600" cy="609600"/>
          </a:xfrm>
          <a:prstGeom prst="rect">
            <a:avLst/>
          </a:prstGeom>
        </p:spPr>
      </p:pic>
      <p:pic>
        <p:nvPicPr>
          <p:cNvPr id="18" name="2">
            <a:hlinkClick r:id="" action="ppaction://media"/>
            <a:extLst>
              <a:ext uri="{FF2B5EF4-FFF2-40B4-BE49-F238E27FC236}">
                <a16:creationId xmlns:a16="http://schemas.microsoft.com/office/drawing/2014/main" id="{21B01953-B56B-464E-92E1-237DBD5152DA}"/>
              </a:ext>
            </a:extLst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r:embed="rId3">
                  <p14:trim st="845" end="1028.0657"/>
                </p14:media>
              </p:ext>
            </p:extLst>
          </p:nvPr>
        </p:nvPicPr>
        <p:blipFill>
          <a:blip r:embed="rId9"/>
          <a:stretch>
            <a:fillRect/>
          </a:stretch>
        </p:blipFill>
        <p:spPr>
          <a:xfrm>
            <a:off x="9682654" y="2571961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47917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1220" fill="hold"/>
                                        <p:tgtEl>
                                          <p:spTgt spid="1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222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2720"/>
                            </p:stCondLst>
                            <p:childTnLst>
                              <p:par>
                                <p:cTn id="1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0" dur="15708" fill="hold"/>
                                        <p:tgtEl>
                                          <p:spTgt spid="1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26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7"/>
                </p:tgtEl>
              </p:cMediaNode>
            </p:audio>
            <p:audio>
              <p:cMediaNode vol="80000">
                <p:cTn id="2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8"/>
                </p:tgtEl>
              </p:cMediaNode>
            </p:audio>
          </p:childTnLst>
        </p:cTn>
      </p:par>
    </p:tnLst>
    <p:bldLst>
      <p:bldP spid="3" grpId="0" animBg="1"/>
      <p:bldP spid="12" grpId="0" animBg="1"/>
      <p:bldP spid="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1F0D71DE-5C79-4255-B479-729B95AEF261}"/>
              </a:ext>
            </a:extLst>
          </p:cNvPr>
          <p:cNvSpPr/>
          <p:nvPr/>
        </p:nvSpPr>
        <p:spPr>
          <a:xfrm>
            <a:off x="79513" y="61090"/>
            <a:ext cx="8455715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75"/>
              </a:spcAft>
              <a:buClr>
                <a:srgbClr val="ED7D31"/>
              </a:buClr>
              <a:buSzPct val="120000"/>
              <a:buFontTx/>
              <a:buNone/>
              <a:tabLst/>
              <a:defRPr/>
            </a:pPr>
            <a:r>
              <a:rPr kumimoji="0" lang="en-GB" sz="1600" b="1" i="0" u="none" strike="noStrike" kern="1200" cap="none" spc="0" normalizeH="0" baseline="0" noProof="0" dirty="0">
                <a:ln>
                  <a:noFill/>
                </a:ln>
                <a:solidFill>
                  <a:srgbClr val="5B9BD5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Use negative numbers in context of temperature; calculate rises and falls in temperature.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16E5E31-094D-4E1D-B7CB-D8EE76837D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A0EE811-478C-4958-8104-2A70B5A19611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EA76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rgbClr val="EA76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344DFE56-013F-4977-A29A-585EAB8A152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24314" y="399644"/>
            <a:ext cx="1512244" cy="548073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B5ED6CA6-15A1-4636-8F37-B0F7BD4F0A5C}"/>
              </a:ext>
            </a:extLst>
          </p:cNvPr>
          <p:cNvSpPr txBox="1"/>
          <p:nvPr/>
        </p:nvSpPr>
        <p:spPr>
          <a:xfrm>
            <a:off x="1773514" y="1776895"/>
            <a:ext cx="77251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>
                <a:solidFill>
                  <a:srgbClr val="FFFF00"/>
                </a:solidFill>
              </a:rPr>
              <a:t>3˚C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A1BE06C-7E7A-4DFC-ACC4-427119443B20}"/>
              </a:ext>
            </a:extLst>
          </p:cNvPr>
          <p:cNvSpPr txBox="1"/>
          <p:nvPr/>
        </p:nvSpPr>
        <p:spPr>
          <a:xfrm>
            <a:off x="1680761" y="3384978"/>
            <a:ext cx="77251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>
                <a:solidFill>
                  <a:srgbClr val="FFFF00"/>
                </a:solidFill>
              </a:rPr>
              <a:t>-5˚C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69A46CE1-9BB4-4201-9692-E1A5FEACDF00}"/>
              </a:ext>
            </a:extLst>
          </p:cNvPr>
          <p:cNvGrpSpPr/>
          <p:nvPr/>
        </p:nvGrpSpPr>
        <p:grpSpPr>
          <a:xfrm>
            <a:off x="3495224" y="1030263"/>
            <a:ext cx="4266186" cy="977464"/>
            <a:chOff x="149562" y="1007867"/>
            <a:chExt cx="5688247" cy="1106776"/>
          </a:xfrm>
        </p:grpSpPr>
        <p:sp>
          <p:nvSpPr>
            <p:cNvPr id="12" name="Speech Bubble: Rectangle with Corners Rounded 11">
              <a:extLst>
                <a:ext uri="{FF2B5EF4-FFF2-40B4-BE49-F238E27FC236}">
                  <a16:creationId xmlns:a16="http://schemas.microsoft.com/office/drawing/2014/main" id="{9EB44523-B011-4FB1-ACFA-3C7594FA9CEC}"/>
                </a:ext>
              </a:extLst>
            </p:cNvPr>
            <p:cNvSpPr/>
            <p:nvPr/>
          </p:nvSpPr>
          <p:spPr>
            <a:xfrm>
              <a:off x="149562" y="1007867"/>
              <a:ext cx="5534287" cy="1106776"/>
            </a:xfrm>
            <a:prstGeom prst="wedgeRoundRectCallout">
              <a:avLst>
                <a:gd name="adj1" fmla="val -75961"/>
                <a:gd name="adj2" fmla="val 55658"/>
                <a:gd name="adj3" fmla="val 16667"/>
              </a:avLst>
            </a:prstGeom>
            <a:solidFill>
              <a:schemeClr val="accent4">
                <a:lumMod val="40000"/>
                <a:lumOff val="60000"/>
              </a:schemeClr>
            </a:solidFill>
            <a:ln>
              <a:solidFill>
                <a:schemeClr val="accent4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lvl="0" algn="ctr">
                <a:defRPr/>
              </a:pPr>
              <a:r>
                <a:rPr lang="en-GB" sz="1600" b="1" dirty="0">
                  <a:solidFill>
                    <a:srgbClr val="253746"/>
                  </a:solidFill>
                </a:rPr>
                <a:t>The next day the temperature rose, but it was colder than the previous day.</a:t>
              </a:r>
            </a:p>
            <a:p>
              <a:pPr lvl="0" algn="ctr">
                <a:defRPr/>
              </a:pPr>
              <a:r>
                <a:rPr lang="en-GB" sz="1600" b="1" dirty="0">
                  <a:solidFill>
                    <a:srgbClr val="253746"/>
                  </a:solidFill>
                </a:rPr>
                <a:t>How much has the temperature gone up by?</a:t>
              </a:r>
            </a:p>
          </p:txBody>
        </p:sp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08BC4A76-1451-408E-B6E3-CC6AB94451A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 cstate="screen">
              <a:duotone>
                <a:prstClr val="black"/>
                <a:schemeClr val="accent1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529888" y="1301322"/>
              <a:ext cx="307921" cy="519866"/>
            </a:xfrm>
            <a:prstGeom prst="rect">
              <a:avLst/>
            </a:prstGeom>
          </p:spPr>
        </p:pic>
      </p:grp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964393B5-A787-4D38-AAB3-CA5447E34DA9}"/>
              </a:ext>
            </a:extLst>
          </p:cNvPr>
          <p:cNvSpPr/>
          <p:nvPr/>
        </p:nvSpPr>
        <p:spPr>
          <a:xfrm rot="238093">
            <a:off x="1083148" y="2633107"/>
            <a:ext cx="411360" cy="1014236"/>
          </a:xfrm>
          <a:custGeom>
            <a:avLst/>
            <a:gdLst>
              <a:gd name="connsiteX0" fmla="*/ 301001 w 411360"/>
              <a:gd name="connsiteY0" fmla="*/ 0 h 1072055"/>
              <a:gd name="connsiteX1" fmla="*/ 1456 w 411360"/>
              <a:gd name="connsiteY1" fmla="*/ 614855 h 1072055"/>
              <a:gd name="connsiteX2" fmla="*/ 411360 w 411360"/>
              <a:gd name="connsiteY2" fmla="*/ 1072055 h 1072055"/>
              <a:gd name="connsiteX3" fmla="*/ 411360 w 411360"/>
              <a:gd name="connsiteY3" fmla="*/ 1072055 h 10720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11360" h="1072055">
                <a:moveTo>
                  <a:pt x="301001" y="0"/>
                </a:moveTo>
                <a:cubicBezTo>
                  <a:pt x="142032" y="218089"/>
                  <a:pt x="-16937" y="436179"/>
                  <a:pt x="1456" y="614855"/>
                </a:cubicBezTo>
                <a:cubicBezTo>
                  <a:pt x="19849" y="793531"/>
                  <a:pt x="411360" y="1072055"/>
                  <a:pt x="411360" y="1072055"/>
                </a:cubicBezTo>
                <a:lnTo>
                  <a:pt x="411360" y="1072055"/>
                </a:lnTo>
              </a:path>
            </a:pathLst>
          </a:custGeom>
          <a:noFill/>
          <a:ln w="28575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B5E9580E-39CA-4C09-BB3F-18407E7F0FEF}"/>
              </a:ext>
            </a:extLst>
          </p:cNvPr>
          <p:cNvSpPr/>
          <p:nvPr/>
        </p:nvSpPr>
        <p:spPr>
          <a:xfrm rot="314190">
            <a:off x="1079311" y="2028520"/>
            <a:ext cx="411360" cy="577248"/>
          </a:xfrm>
          <a:custGeom>
            <a:avLst/>
            <a:gdLst>
              <a:gd name="connsiteX0" fmla="*/ 301001 w 411360"/>
              <a:gd name="connsiteY0" fmla="*/ 0 h 1072055"/>
              <a:gd name="connsiteX1" fmla="*/ 1456 w 411360"/>
              <a:gd name="connsiteY1" fmla="*/ 614855 h 1072055"/>
              <a:gd name="connsiteX2" fmla="*/ 411360 w 411360"/>
              <a:gd name="connsiteY2" fmla="*/ 1072055 h 1072055"/>
              <a:gd name="connsiteX3" fmla="*/ 411360 w 411360"/>
              <a:gd name="connsiteY3" fmla="*/ 1072055 h 10720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11360" h="1072055">
                <a:moveTo>
                  <a:pt x="301001" y="0"/>
                </a:moveTo>
                <a:cubicBezTo>
                  <a:pt x="142032" y="218089"/>
                  <a:pt x="-16937" y="436179"/>
                  <a:pt x="1456" y="614855"/>
                </a:cubicBezTo>
                <a:cubicBezTo>
                  <a:pt x="19849" y="793531"/>
                  <a:pt x="411360" y="1072055"/>
                  <a:pt x="411360" y="1072055"/>
                </a:cubicBezTo>
                <a:lnTo>
                  <a:pt x="411360" y="1072055"/>
                </a:lnTo>
              </a:path>
            </a:pathLst>
          </a:custGeom>
          <a:noFill/>
          <a:ln w="28575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60FC16B5-286F-41A4-AA0C-5BBAD26BD596}"/>
              </a:ext>
            </a:extLst>
          </p:cNvPr>
          <p:cNvSpPr/>
          <p:nvPr/>
        </p:nvSpPr>
        <p:spPr>
          <a:xfrm>
            <a:off x="2884412" y="3863633"/>
            <a:ext cx="5772376" cy="1245809"/>
          </a:xfrm>
          <a:prstGeom prst="roundRect">
            <a:avLst/>
          </a:prstGeom>
          <a:solidFill>
            <a:schemeClr val="bg1"/>
          </a:solidFill>
          <a:ln w="28575"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200" dirty="0">
                <a:solidFill>
                  <a:srgbClr val="C00000"/>
                </a:solidFill>
              </a:rPr>
              <a:t>The temperature rises 5°C between -5 and 0°C,</a:t>
            </a:r>
            <a:br>
              <a:rPr lang="en-GB" sz="2200" dirty="0">
                <a:solidFill>
                  <a:srgbClr val="C00000"/>
                </a:solidFill>
              </a:rPr>
            </a:br>
            <a:r>
              <a:rPr lang="en-GB" sz="2200" dirty="0">
                <a:solidFill>
                  <a:srgbClr val="C00000"/>
                </a:solidFill>
              </a:rPr>
              <a:t>then rises another 3° to reach 3°C. </a:t>
            </a:r>
          </a:p>
          <a:p>
            <a:pPr algn="ctr"/>
            <a:r>
              <a:rPr lang="en-GB" sz="2200" b="1" dirty="0">
                <a:solidFill>
                  <a:srgbClr val="C00000"/>
                </a:solidFill>
              </a:rPr>
              <a:t>It’s risen 8˚C in total.</a:t>
            </a:r>
            <a:endParaRPr lang="en-GB" sz="2200" dirty="0">
              <a:solidFill>
                <a:srgbClr val="C00000"/>
              </a:solidFill>
            </a:endParaRPr>
          </a:p>
        </p:txBody>
      </p:sp>
      <p:pic>
        <p:nvPicPr>
          <p:cNvPr id="3" name="1">
            <a:hlinkClick r:id="" action="ppaction://media"/>
            <a:extLst>
              <a:ext uri="{FF2B5EF4-FFF2-40B4-BE49-F238E27FC236}">
                <a16:creationId xmlns:a16="http://schemas.microsoft.com/office/drawing/2014/main" id="{210F0A53-FEBF-4F10-A629-268F14E05CF7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10386646" y="431214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55201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603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6031"/>
                            </p:stCondLst>
                            <p:childTnLst>
                              <p:par>
                                <p:cTn id="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6531"/>
                            </p:stCondLst>
                            <p:childTnLst>
                              <p:par>
                                <p:cTn id="1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20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P spid="14" grpId="0" animBg="1"/>
      <p:bldP spid="15" grpId="0" animBg="1"/>
      <p:bldP spid="1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1F0D71DE-5C79-4255-B479-729B95AEF261}"/>
              </a:ext>
            </a:extLst>
          </p:cNvPr>
          <p:cNvSpPr/>
          <p:nvPr/>
        </p:nvSpPr>
        <p:spPr>
          <a:xfrm>
            <a:off x="79513" y="61090"/>
            <a:ext cx="8455715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75"/>
              </a:spcAft>
              <a:buClr>
                <a:srgbClr val="ED7D31"/>
              </a:buClr>
              <a:buSzPct val="120000"/>
              <a:buFontTx/>
              <a:buNone/>
              <a:tabLst/>
              <a:defRPr/>
            </a:pPr>
            <a:r>
              <a:rPr kumimoji="0" lang="en-GB" sz="1600" b="1" i="0" u="none" strike="noStrike" kern="1200" cap="none" spc="0" normalizeH="0" baseline="0" noProof="0" dirty="0">
                <a:ln>
                  <a:noFill/>
                </a:ln>
                <a:solidFill>
                  <a:srgbClr val="5B9BD5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Use negative numbers in context of temperature; calculate rises and falls in temperature.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16E5E31-094D-4E1D-B7CB-D8EE76837D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A0EE811-478C-4958-8104-2A70B5A19611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EA76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rgbClr val="EA76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2F355F01-3DCB-4121-B100-EBC93AB22D2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55039" y="399644"/>
            <a:ext cx="1495425" cy="553402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grpSp>
        <p:nvGrpSpPr>
          <p:cNvPr id="6" name="Group 5">
            <a:extLst>
              <a:ext uri="{FF2B5EF4-FFF2-40B4-BE49-F238E27FC236}">
                <a16:creationId xmlns:a16="http://schemas.microsoft.com/office/drawing/2014/main" id="{B697B99E-52FE-4813-810B-AE2EC94D3BE4}"/>
              </a:ext>
            </a:extLst>
          </p:cNvPr>
          <p:cNvGrpSpPr/>
          <p:nvPr/>
        </p:nvGrpSpPr>
        <p:grpSpPr>
          <a:xfrm>
            <a:off x="3469250" y="1856125"/>
            <a:ext cx="4274414" cy="1124188"/>
            <a:chOff x="870112" y="1007867"/>
            <a:chExt cx="5699217" cy="1272911"/>
          </a:xfrm>
        </p:grpSpPr>
        <p:sp>
          <p:nvSpPr>
            <p:cNvPr id="10" name="Speech Bubble: Rectangle with Corners Rounded 9">
              <a:extLst>
                <a:ext uri="{FF2B5EF4-FFF2-40B4-BE49-F238E27FC236}">
                  <a16:creationId xmlns:a16="http://schemas.microsoft.com/office/drawing/2014/main" id="{3EACBD46-1A5F-4C47-8D0B-0A126743C27E}"/>
                </a:ext>
              </a:extLst>
            </p:cNvPr>
            <p:cNvSpPr/>
            <p:nvPr/>
          </p:nvSpPr>
          <p:spPr>
            <a:xfrm>
              <a:off x="870112" y="1007867"/>
              <a:ext cx="5545257" cy="1272911"/>
            </a:xfrm>
            <a:prstGeom prst="wedgeRoundRectCallout">
              <a:avLst>
                <a:gd name="adj1" fmla="val -75961"/>
                <a:gd name="adj2" fmla="val 55658"/>
                <a:gd name="adj3" fmla="val 16667"/>
              </a:avLst>
            </a:prstGeom>
            <a:solidFill>
              <a:schemeClr val="accent4">
                <a:lumMod val="40000"/>
                <a:lumOff val="60000"/>
              </a:schemeClr>
            </a:solidFill>
            <a:ln>
              <a:solidFill>
                <a:schemeClr val="accent4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lvl="0" algn="ctr">
                <a:defRPr/>
              </a:pPr>
              <a:r>
                <a:rPr lang="en-GB" sz="1600" b="1" dirty="0">
                  <a:solidFill>
                    <a:srgbClr val="253746"/>
                  </a:solidFill>
                </a:rPr>
                <a:t>The temperature was 8˚C.</a:t>
              </a:r>
            </a:p>
            <a:p>
              <a:pPr lvl="0" algn="ctr">
                <a:defRPr/>
              </a:pPr>
              <a:r>
                <a:rPr lang="en-GB" sz="1600" b="1" dirty="0">
                  <a:solidFill>
                    <a:srgbClr val="253746"/>
                  </a:solidFill>
                </a:rPr>
                <a:t> Overnight the temperature dropped to -2˚C.</a:t>
              </a:r>
            </a:p>
            <a:p>
              <a:pPr lvl="0" algn="ctr">
                <a:defRPr/>
              </a:pPr>
              <a:r>
                <a:rPr lang="en-GB" sz="1600" b="1" dirty="0">
                  <a:solidFill>
                    <a:srgbClr val="253746"/>
                  </a:solidFill>
                </a:rPr>
                <a:t>How much has the temperature fallen?</a:t>
              </a:r>
            </a:p>
          </p:txBody>
        </p:sp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48F51501-C3DD-4414-884B-A9602ED1C73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 cstate="screen">
              <a:duotone>
                <a:prstClr val="black"/>
                <a:schemeClr val="accent1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6261408" y="1427778"/>
              <a:ext cx="307921" cy="519864"/>
            </a:xfrm>
            <a:prstGeom prst="rect">
              <a:avLst/>
            </a:prstGeom>
          </p:spPr>
        </p:pic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id="{AA5DFDD4-87D2-46B4-8F74-A436034D69CA}"/>
              </a:ext>
            </a:extLst>
          </p:cNvPr>
          <p:cNvSpPr txBox="1"/>
          <p:nvPr/>
        </p:nvSpPr>
        <p:spPr>
          <a:xfrm>
            <a:off x="1698935" y="741647"/>
            <a:ext cx="77251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>
                <a:solidFill>
                  <a:srgbClr val="FFFF00"/>
                </a:solidFill>
              </a:rPr>
              <a:t>8˚C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2F791A8-E08E-42F9-8BE9-86E52F7C5F74}"/>
              </a:ext>
            </a:extLst>
          </p:cNvPr>
          <p:cNvSpPr txBox="1"/>
          <p:nvPr/>
        </p:nvSpPr>
        <p:spPr>
          <a:xfrm>
            <a:off x="1674137" y="2868559"/>
            <a:ext cx="77251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>
                <a:solidFill>
                  <a:srgbClr val="FFFF00"/>
                </a:solidFill>
              </a:rPr>
              <a:t>-2˚C</a:t>
            </a: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0D2E9DEB-AC8D-445F-BDEA-DE7FB79CCF81}"/>
              </a:ext>
            </a:extLst>
          </p:cNvPr>
          <p:cNvSpPr/>
          <p:nvPr/>
        </p:nvSpPr>
        <p:spPr>
          <a:xfrm>
            <a:off x="2925990" y="3786706"/>
            <a:ext cx="5894454" cy="1285654"/>
          </a:xfrm>
          <a:prstGeom prst="roundRect">
            <a:avLst/>
          </a:prstGeom>
          <a:solidFill>
            <a:schemeClr val="bg1"/>
          </a:solidFill>
          <a:ln w="28575"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200" dirty="0">
                <a:solidFill>
                  <a:srgbClr val="C00000"/>
                </a:solidFill>
              </a:rPr>
              <a:t>The temperature drops 8°C between 8 and 0°C,</a:t>
            </a:r>
            <a:br>
              <a:rPr lang="en-GB" sz="2200" dirty="0">
                <a:solidFill>
                  <a:srgbClr val="C00000"/>
                </a:solidFill>
              </a:rPr>
            </a:br>
            <a:r>
              <a:rPr lang="en-GB" sz="2200" dirty="0">
                <a:solidFill>
                  <a:srgbClr val="C00000"/>
                </a:solidFill>
              </a:rPr>
              <a:t>then drops another 2° to reach -2°C. </a:t>
            </a:r>
          </a:p>
          <a:p>
            <a:pPr algn="ctr"/>
            <a:r>
              <a:rPr lang="en-GB" sz="2200" b="1" dirty="0">
                <a:solidFill>
                  <a:srgbClr val="C00000"/>
                </a:solidFill>
              </a:rPr>
              <a:t>It’s fallen 10˚C in total.</a:t>
            </a:r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AA9AB105-0C34-4468-8610-6200CE76F9BF}"/>
              </a:ext>
            </a:extLst>
          </p:cNvPr>
          <p:cNvSpPr/>
          <p:nvPr/>
        </p:nvSpPr>
        <p:spPr>
          <a:xfrm rot="890681">
            <a:off x="990395" y="2641132"/>
            <a:ext cx="411360" cy="454853"/>
          </a:xfrm>
          <a:custGeom>
            <a:avLst/>
            <a:gdLst>
              <a:gd name="connsiteX0" fmla="*/ 301001 w 411360"/>
              <a:gd name="connsiteY0" fmla="*/ 0 h 1072055"/>
              <a:gd name="connsiteX1" fmla="*/ 1456 w 411360"/>
              <a:gd name="connsiteY1" fmla="*/ 614855 h 1072055"/>
              <a:gd name="connsiteX2" fmla="*/ 411360 w 411360"/>
              <a:gd name="connsiteY2" fmla="*/ 1072055 h 1072055"/>
              <a:gd name="connsiteX3" fmla="*/ 411360 w 411360"/>
              <a:gd name="connsiteY3" fmla="*/ 1072055 h 10720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11360" h="1072055">
                <a:moveTo>
                  <a:pt x="301001" y="0"/>
                </a:moveTo>
                <a:cubicBezTo>
                  <a:pt x="142032" y="218089"/>
                  <a:pt x="-16937" y="436179"/>
                  <a:pt x="1456" y="614855"/>
                </a:cubicBezTo>
                <a:cubicBezTo>
                  <a:pt x="19849" y="793531"/>
                  <a:pt x="411360" y="1072055"/>
                  <a:pt x="411360" y="1072055"/>
                </a:cubicBezTo>
                <a:lnTo>
                  <a:pt x="411360" y="1072055"/>
                </a:lnTo>
              </a:path>
            </a:pathLst>
          </a:custGeom>
          <a:noFill/>
          <a:ln w="28575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3FD9B252-B386-42C8-B74A-D40A136F344D}"/>
              </a:ext>
            </a:extLst>
          </p:cNvPr>
          <p:cNvSpPr/>
          <p:nvPr/>
        </p:nvSpPr>
        <p:spPr>
          <a:xfrm rot="189985">
            <a:off x="946204" y="1021196"/>
            <a:ext cx="411360" cy="1669859"/>
          </a:xfrm>
          <a:custGeom>
            <a:avLst/>
            <a:gdLst>
              <a:gd name="connsiteX0" fmla="*/ 301001 w 411360"/>
              <a:gd name="connsiteY0" fmla="*/ 0 h 1072055"/>
              <a:gd name="connsiteX1" fmla="*/ 1456 w 411360"/>
              <a:gd name="connsiteY1" fmla="*/ 614855 h 1072055"/>
              <a:gd name="connsiteX2" fmla="*/ 411360 w 411360"/>
              <a:gd name="connsiteY2" fmla="*/ 1072055 h 1072055"/>
              <a:gd name="connsiteX3" fmla="*/ 411360 w 411360"/>
              <a:gd name="connsiteY3" fmla="*/ 1072055 h 10720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11360" h="1072055">
                <a:moveTo>
                  <a:pt x="301001" y="0"/>
                </a:moveTo>
                <a:cubicBezTo>
                  <a:pt x="142032" y="218089"/>
                  <a:pt x="-16937" y="436179"/>
                  <a:pt x="1456" y="614855"/>
                </a:cubicBezTo>
                <a:cubicBezTo>
                  <a:pt x="19849" y="793531"/>
                  <a:pt x="411360" y="1072055"/>
                  <a:pt x="411360" y="1072055"/>
                </a:cubicBezTo>
                <a:lnTo>
                  <a:pt x="411360" y="1072055"/>
                </a:lnTo>
              </a:path>
            </a:pathLst>
          </a:custGeom>
          <a:noFill/>
          <a:ln w="28575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" name="lesson ender">
            <a:hlinkClick r:id="" action="ppaction://media"/>
            <a:extLst>
              <a:ext uri="{FF2B5EF4-FFF2-40B4-BE49-F238E27FC236}">
                <a16:creationId xmlns:a16="http://schemas.microsoft.com/office/drawing/2014/main" id="{8B7B1B60-69AE-4011-80BF-BF880865C780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9444111" y="5072359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1110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" presetClass="mediacall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cmd type="call" cmd="playFrom(0.0)">
                                      <p:cBhvr>
                                        <p:cTn id="19" dur="1013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20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P spid="14" grpId="0" animBg="1"/>
      <p:bldP spid="15" grpId="0" animBg="1"/>
      <p:bldP spid="16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Custom 67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EA7600"/>
      </a:hlink>
      <a:folHlink>
        <a:srgbClr val="EA7600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2037</TotalTime>
  <Words>411</Words>
  <Application>Microsoft Office PowerPoint</Application>
  <PresentationFormat>On-screen Show (4:3)</PresentationFormat>
  <Paragraphs>40</Paragraphs>
  <Slides>4</Slides>
  <Notes>4</Notes>
  <HiddenSlides>0</HiddenSlides>
  <MMClips>7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Office PC</dc:creator>
  <cp:lastModifiedBy>Nick Barwick</cp:lastModifiedBy>
  <cp:revision>161</cp:revision>
  <dcterms:created xsi:type="dcterms:W3CDTF">2018-09-13T11:08:58Z</dcterms:created>
  <dcterms:modified xsi:type="dcterms:W3CDTF">2020-04-07T10:31:22Z</dcterms:modified>
</cp:coreProperties>
</file>